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75" r:id="rId6"/>
    <p:sldId id="274" r:id="rId7"/>
    <p:sldId id="263" r:id="rId8"/>
    <p:sldId id="276" r:id="rId9"/>
    <p:sldId id="264" r:id="rId10"/>
    <p:sldId id="283" r:id="rId11"/>
    <p:sldId id="284" r:id="rId12"/>
  </p:sldIdLst>
  <p:sldSz cx="12192000" cy="6858000"/>
  <p:notesSz cx="6797675" cy="99298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2">
          <p15:clr>
            <a:srgbClr val="A4A3A4"/>
          </p15:clr>
        </p15:guide>
        <p15:guide id="2" pos="37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87C"/>
    <a:srgbClr val="28A9D6"/>
    <a:srgbClr val="FFF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8" y="78"/>
      </p:cViewPr>
      <p:guideLst>
        <p:guide orient="horz" pos="2192"/>
        <p:guide pos="37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8111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88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2304000"/>
            <a:ext cx="12193200" cy="20160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4371281"/>
            <a:ext cx="12192000" cy="0"/>
          </a:xfrm>
          <a:prstGeom prst="line">
            <a:avLst/>
          </a:prstGeom>
          <a:ln w="19050">
            <a:solidFill>
              <a:srgbClr val="1F48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组合 16"/>
          <p:cNvGrpSpPr/>
          <p:nvPr userDrawn="1"/>
        </p:nvGrpSpPr>
        <p:grpSpPr>
          <a:xfrm>
            <a:off x="0" y="4817777"/>
            <a:ext cx="4680000" cy="304800"/>
            <a:chOff x="0" y="4817777"/>
            <a:chExt cx="4680000" cy="304800"/>
          </a:xfrm>
        </p:grpSpPr>
        <p:cxnSp>
          <p:nvCxnSpPr>
            <p:cNvPr id="11" name="直接连接符 10"/>
            <p:cNvCxnSpPr/>
            <p:nvPr userDrawn="1"/>
          </p:nvCxnSpPr>
          <p:spPr>
            <a:xfrm>
              <a:off x="0" y="48177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 userDrawn="1"/>
          </p:nvCxnSpPr>
          <p:spPr>
            <a:xfrm>
              <a:off x="0" y="49701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 userDrawn="1"/>
          </p:nvCxnSpPr>
          <p:spPr>
            <a:xfrm>
              <a:off x="0" y="51225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组合 21"/>
          <p:cNvGrpSpPr/>
          <p:nvPr userDrawn="1"/>
        </p:nvGrpSpPr>
        <p:grpSpPr>
          <a:xfrm>
            <a:off x="7512000" y="4817777"/>
            <a:ext cx="4680000" cy="304800"/>
            <a:chOff x="0" y="4817777"/>
            <a:chExt cx="4680000" cy="304800"/>
          </a:xfrm>
        </p:grpSpPr>
        <p:cxnSp>
          <p:nvCxnSpPr>
            <p:cNvPr id="23" name="直接连接符 22"/>
            <p:cNvCxnSpPr/>
            <p:nvPr userDrawn="1"/>
          </p:nvCxnSpPr>
          <p:spPr>
            <a:xfrm>
              <a:off x="0" y="48177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 userDrawn="1"/>
          </p:nvCxnSpPr>
          <p:spPr>
            <a:xfrm>
              <a:off x="0" y="49701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 userDrawn="1"/>
          </p:nvCxnSpPr>
          <p:spPr>
            <a:xfrm>
              <a:off x="0" y="5122577"/>
              <a:ext cx="4680000" cy="0"/>
            </a:xfrm>
            <a:prstGeom prst="line">
              <a:avLst/>
            </a:prstGeom>
            <a:ln w="3175"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图片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" y="402812"/>
            <a:ext cx="12193200" cy="1901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" name="矩形 6"/>
          <p:cNvSpPr/>
          <p:nvPr userDrawn="1"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884000" y="543538"/>
            <a:ext cx="7308000" cy="145169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09200" y="147600"/>
            <a:ext cx="4460400" cy="860400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17DF-4A63-44DD-BA1A-126C5D302D6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927648" y="-16874"/>
            <a:ext cx="596900" cy="2389867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3524548" y="3491501"/>
            <a:ext cx="8667452" cy="657225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r">
              <a:defRPr/>
            </a:pPr>
            <a:endParaRPr lang="zh-CN" altLang="en-US" sz="2800" dirty="0">
              <a:solidFill>
                <a:schemeClr val="accent2">
                  <a:lumMod val="40000"/>
                  <a:lumOff val="60000"/>
                </a:schemeClr>
              </a:solidFill>
              <a:latin typeface="幼圆" panose="02010509060101010101" pitchFamily="49" charset="-122"/>
              <a:ea typeface="幼圆" panose="02010509060101010101" pitchFamily="49" charset="-122"/>
              <a:cs typeface="Meiryo" panose="020B0604030504040204" pitchFamily="34" charset="-128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0" y="2323100"/>
            <a:ext cx="10836275" cy="1168400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zh-CN" altLang="en-US" sz="5400" spc="200" dirty="0">
              <a:solidFill>
                <a:srgbClr val="FFFFFF"/>
              </a:solidFill>
              <a:latin typeface="幼圆" panose="02010509060101010101" pitchFamily="49" charset="-122"/>
              <a:ea typeface="幼圆" panose="02010509060101010101" pitchFamily="49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10836274" y="4148726"/>
            <a:ext cx="1009650" cy="677863"/>
          </a:xfrm>
          <a:prstGeom prst="rect">
            <a:avLst/>
          </a:prstGeom>
          <a:solidFill>
            <a:srgbClr val="2A63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直角三角形 12"/>
          <p:cNvSpPr/>
          <p:nvPr userDrawn="1"/>
        </p:nvSpPr>
        <p:spPr>
          <a:xfrm>
            <a:off x="10836274" y="2323100"/>
            <a:ext cx="1009650" cy="1168400"/>
          </a:xfrm>
          <a:prstGeom prst="rtTriangl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直角三角形 13"/>
          <p:cNvSpPr/>
          <p:nvPr userDrawn="1"/>
        </p:nvSpPr>
        <p:spPr>
          <a:xfrm flipH="1" flipV="1">
            <a:off x="10836274" y="4826588"/>
            <a:ext cx="1009650" cy="1168400"/>
          </a:xfrm>
          <a:prstGeom prst="rtTriangle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11845925" y="4829764"/>
            <a:ext cx="346075" cy="1165225"/>
          </a:xfrm>
          <a:prstGeom prst="rect">
            <a:avLst/>
          </a:prstGeom>
          <a:solidFill>
            <a:srgbClr val="1F48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17DF-4A63-44DD-BA1A-126C5D302D6A}" type="datetimeFigureOut">
              <a:rPr lang="zh-CN" altLang="en-US" smtClean="0"/>
              <a:t>2022/3/28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7F7B-9E30-4F6C-A99E-73BA498657F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524000" y="2527300"/>
            <a:ext cx="9144000" cy="1586230"/>
          </a:xfrm>
        </p:spPr>
        <p:txBody>
          <a:bodyPr wrap="square">
            <a:spAutoFit/>
          </a:bodyPr>
          <a:lstStyle/>
          <a:p>
            <a:pPr algn="ctr"/>
            <a:r>
              <a:rPr lang="zh-CN" altLang="en-US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阳西县义务教育阶段学校</a:t>
            </a:r>
            <a:r>
              <a:rPr lang="en-US" altLang="zh-CN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  </a:t>
            </a:r>
            <a:r>
              <a:rPr lang="zh-CN" altLang="en-US" sz="5400" b="1" spc="300" dirty="0">
                <a:solidFill>
                  <a:schemeClr val="bg1"/>
                </a:solidFill>
                <a:ea typeface="微软雅黑" panose="020B0503020204020204" pitchFamily="34" charset="-122"/>
              </a:rPr>
              <a:t>招生入学报名操作指南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14068" y="293298"/>
            <a:ext cx="98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附件</a:t>
            </a:r>
            <a:r>
              <a:rPr lang="en-US" altLang="zh-CN" dirty="0" smtClean="0"/>
              <a:t>.3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698625" y="147320"/>
            <a:ext cx="2541270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3.2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结果查询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sp>
        <p:nvSpPr>
          <p:cNvPr id="2" name="标题 2"/>
          <p:cNvSpPr>
            <a:spLocks noGrp="1"/>
          </p:cNvSpPr>
          <p:nvPr/>
        </p:nvSpPr>
        <p:spPr>
          <a:xfrm>
            <a:off x="115570" y="1216660"/>
            <a:ext cx="105791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初审结果：可以查看学生资料审核的结果为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审核通过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或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审核不通过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</a:p>
          <a:p>
            <a:endParaRPr lang="zh-CN" altLang="en-US" sz="2000" b="1" dirty="0"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录取结果：可以查看学生资料审核的结果为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或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录取不通过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b="1" dirty="0"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 descr="结果查询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5" y="2077085"/>
            <a:ext cx="10252075" cy="41154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29080" y="147320"/>
            <a:ext cx="2221230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3.3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sp>
        <p:nvSpPr>
          <p:cNvPr id="2" name="标题 2"/>
          <p:cNvSpPr>
            <a:spLocks noGrp="1"/>
          </p:cNvSpPr>
          <p:nvPr/>
        </p:nvSpPr>
        <p:spPr>
          <a:xfrm>
            <a:off x="163195" y="760730"/>
            <a:ext cx="10579100" cy="860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修改密码：如需修改密码，点击右上方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修改密码</a:t>
            </a:r>
            <a:r>
              <a:rPr lang="en-US" altLang="zh-CN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000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按照密码设置的规则进行密码修改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45" y="1621155"/>
            <a:ext cx="10083165" cy="42284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0" y="0"/>
          <a:ext cx="12193200" cy="10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000"/>
                <a:gridCol w="1584000"/>
                <a:gridCol w="1584000"/>
                <a:gridCol w="1584000"/>
                <a:gridCol w="1584000"/>
                <a:gridCol w="1584000"/>
                <a:gridCol w="2689200"/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8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Part</a:t>
                      </a:r>
                      <a:r>
                        <a:rPr lang="en-US" altLang="zh-CN" sz="36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zh-CN" altLang="en-US" sz="3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8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solidFill>
                      <a:srgbClr val="1F487C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8853489" y="1054715"/>
            <a:ext cx="2724102" cy="1259742"/>
            <a:chOff x="8853489" y="1054715"/>
            <a:chExt cx="2724102" cy="1259742"/>
          </a:xfrm>
        </p:grpSpPr>
        <p:sp>
          <p:nvSpPr>
            <p:cNvPr id="5" name="文本框 4"/>
            <p:cNvSpPr txBox="1"/>
            <p:nvPr/>
          </p:nvSpPr>
          <p:spPr>
            <a:xfrm>
              <a:off x="8853489" y="1250300"/>
              <a:ext cx="17604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olidFill>
                    <a:srgbClr val="949DAD"/>
                  </a:solidFill>
                  <a:latin typeface="Arial Rounded MT Bold" panose="020F0704030504030204" pitchFamily="34" charset="0"/>
                </a:rPr>
                <a:t>Contents</a:t>
              </a:r>
              <a:endParaRPr lang="zh-CN" altLang="en-US" sz="2800" dirty="0">
                <a:solidFill>
                  <a:srgbClr val="949DAD"/>
                </a:solidFill>
                <a:latin typeface="Arial Rounded MT Bold" panose="020F0704030504030204" pitchFamily="34" charset="0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 flipH="1">
              <a:off x="10311304" y="1054715"/>
              <a:ext cx="872224" cy="1217897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10610660" y="1791237"/>
              <a:ext cx="96693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spc="250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986312" y="1036341"/>
            <a:ext cx="2964180" cy="2157599"/>
            <a:chOff x="986312" y="1036341"/>
            <a:chExt cx="2964180" cy="2157599"/>
          </a:xfrm>
          <a:noFill/>
        </p:grpSpPr>
        <p:cxnSp>
          <p:nvCxnSpPr>
            <p:cNvPr id="9" name="直接连接符 8"/>
            <p:cNvCxnSpPr/>
            <p:nvPr/>
          </p:nvCxnSpPr>
          <p:spPr>
            <a:xfrm>
              <a:off x="1563012" y="1036341"/>
              <a:ext cx="0" cy="2157599"/>
            </a:xfrm>
            <a:prstGeom prst="line">
              <a:avLst/>
            </a:prstGeom>
            <a:grpFill/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986312" y="1563799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1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573521" y="1498376"/>
              <a:ext cx="2376356" cy="4603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zh-CN" sz="24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各年级登录网址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1562892" y="1995826"/>
              <a:ext cx="2319655" cy="36830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小学一年级登录网址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562892" y="2353966"/>
              <a:ext cx="2387600" cy="36830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初中七年级登录网址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199352" y="1023005"/>
            <a:ext cx="2951869" cy="3450172"/>
            <a:chOff x="4157442" y="1036340"/>
            <a:chExt cx="2951869" cy="3450172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4734142" y="1036340"/>
              <a:ext cx="0" cy="3450172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6"/>
            <p:cNvSpPr txBox="1"/>
            <p:nvPr/>
          </p:nvSpPr>
          <p:spPr>
            <a:xfrm>
              <a:off x="4732955" y="2341339"/>
              <a:ext cx="2376356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报名申请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4157442" y="2412378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2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765665" y="2903602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报名申请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4765665" y="325551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报名信息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7401369" y="994430"/>
            <a:ext cx="2967758" cy="4553588"/>
            <a:chOff x="7360094" y="1036340"/>
            <a:chExt cx="2967758" cy="4553588"/>
          </a:xfrm>
        </p:grpSpPr>
        <p:cxnSp>
          <p:nvCxnSpPr>
            <p:cNvPr id="22" name="直接连接符 21"/>
            <p:cNvCxnSpPr/>
            <p:nvPr/>
          </p:nvCxnSpPr>
          <p:spPr>
            <a:xfrm>
              <a:off x="7936795" y="1036340"/>
              <a:ext cx="0" cy="4553588"/>
            </a:xfrm>
            <a:prstGeom prst="line">
              <a:avLst/>
            </a:prstGeom>
            <a:ln>
              <a:solidFill>
                <a:srgbClr val="1F487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/>
            <p:cNvSpPr txBox="1"/>
            <p:nvPr/>
          </p:nvSpPr>
          <p:spPr>
            <a:xfrm>
              <a:off x="7951496" y="3251289"/>
              <a:ext cx="2376356" cy="521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800" b="1" dirty="0">
                  <a:solidFill>
                    <a:srgbClr val="1F487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审核结果查看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7360094" y="3322328"/>
              <a:ext cx="481281" cy="366345"/>
            </a:xfrm>
            <a:prstGeom prst="rect">
              <a:avLst/>
            </a:prstGeom>
            <a:solidFill>
              <a:srgbClr val="1F48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>
                  <a:solidFill>
                    <a:srgbClr val="FFFFFF"/>
                  </a:solidFill>
                  <a:latin typeface="Arial Rounded MT Bold" panose="020F0704030504030204" pitchFamily="34" charset="0"/>
                </a:rPr>
                <a:t>3</a:t>
              </a:r>
              <a:endParaRPr lang="zh-CN" altLang="en-US" sz="2000" dirty="0">
                <a:solidFill>
                  <a:srgbClr val="FFFFFF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8019314" y="392515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打印预览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8005889" y="4254520"/>
              <a:ext cx="1567815" cy="3683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结果查询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8001534" y="4584623"/>
              <a:ext cx="1097280" cy="3683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修改密码</a:t>
              </a:r>
            </a:p>
          </p:txBody>
        </p:sp>
      </p:grpSp>
      <p:sp>
        <p:nvSpPr>
          <p:cNvPr id="2" name="矩形 1"/>
          <p:cNvSpPr/>
          <p:nvPr/>
        </p:nvSpPr>
        <p:spPr>
          <a:xfrm>
            <a:off x="4780905" y="3596387"/>
            <a:ext cx="13258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监护人信息</a:t>
            </a:r>
          </a:p>
        </p:txBody>
      </p:sp>
      <p:sp>
        <p:nvSpPr>
          <p:cNvPr id="14" name="矩形 13"/>
          <p:cNvSpPr/>
          <p:nvPr/>
        </p:nvSpPr>
        <p:spPr>
          <a:xfrm>
            <a:off x="4774555" y="3951352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证件采集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、各年级网址登录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432" y="272299"/>
            <a:ext cx="94944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PART1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3575" y="770255"/>
            <a:ext cx="678878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小学一年级报名登录网址：http://yk.kiway.cn/visityjyxxyjz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700" y="1115695"/>
            <a:ext cx="661225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初中七年级报名登录网址：http://yk.kiway.cn/visityjyxcyjz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47700" y="1488440"/>
            <a:ext cx="661225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选择对应年级网址登录，登录页面图片展示如下：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45" y="1895475"/>
            <a:ext cx="11803380" cy="4791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52050" y="17046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2.11  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报名申请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PART1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40" y="734695"/>
            <a:ext cx="11195685" cy="604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25380" y="17046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2.12  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报名申请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PART1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2120" y="1042035"/>
            <a:ext cx="88201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预报名信息填写：查阅填报说明后点击“开始报名”进入到“报名申请”页面，根据“报名申请”页面：报名申请&gt;&gt;报名信息&gt;&gt;监护人信息依次填写；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0" y="1890395"/>
            <a:ext cx="11329670" cy="47415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539350" y="14760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2.2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报名信息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PART2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5885" y="1291590"/>
            <a:ext cx="4099560" cy="41694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报名信息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：报名信息页面“新生身份证件类型、新生身份证号码、出生日期”三项信息不可以修改；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（1）‘户籍所在地’指：新生落户地；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（2）‘出生地’ 指：出生医学证明上的出生地；</a:t>
            </a:r>
          </a:p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（3）‘籍贯’ 指：祖籍。</a:t>
            </a:r>
          </a:p>
          <a:p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16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195445" y="1194435"/>
            <a:ext cx="7900670" cy="52311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432670" y="13363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2.3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监护人信息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47700" y="792480"/>
            <a:ext cx="113887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/>
              <a:t>监护人信息</a:t>
            </a:r>
            <a:r>
              <a:rPr lang="zh-CN" altLang="en-US"/>
              <a:t>：根据实际情况填写即可。</a:t>
            </a:r>
          </a:p>
          <a:p>
            <a:r>
              <a:rPr lang="zh-CN" altLang="en-US">
                <a:sym typeface="+mn-ea"/>
              </a:rPr>
              <a:t>当报名信息、监护人信息两部分信息填写完整后，点击提交按钮。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5" name="图片 4" descr="监护人信息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05" y="1870075"/>
            <a:ext cx="9973310" cy="48958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5855" y="147600"/>
            <a:ext cx="4460400" cy="860400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2.4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入学申请</a:t>
            </a:r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—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证件采集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432" y="272815"/>
            <a:ext cx="949440" cy="368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2780" y="697865"/>
            <a:ext cx="90741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/>
              <a:t>根据证件类型，点击</a:t>
            </a:r>
            <a:r>
              <a:rPr lang="en-US" altLang="zh-CN"/>
              <a:t>“</a:t>
            </a:r>
            <a:r>
              <a:rPr lang="zh-CN" altLang="en-US"/>
              <a:t>上传证件</a:t>
            </a:r>
            <a:r>
              <a:rPr lang="en-US" altLang="zh-CN"/>
              <a:t>”</a:t>
            </a:r>
            <a:r>
              <a:rPr lang="zh-CN" altLang="en-US"/>
              <a:t>上传。</a:t>
            </a:r>
          </a:p>
          <a:p>
            <a:pPr>
              <a:lnSpc>
                <a:spcPct val="150000"/>
              </a:lnSpc>
            </a:pPr>
            <a:r>
              <a:rPr lang="zh-CN" altLang="en-US"/>
              <a:t>证件信息上传完毕之后，家长端报名完成</a:t>
            </a:r>
          </a:p>
        </p:txBody>
      </p:sp>
      <p:pic>
        <p:nvPicPr>
          <p:cNvPr id="7" name="图片 6" descr="证件采集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965960"/>
            <a:ext cx="11026140" cy="46659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809750" y="147320"/>
            <a:ext cx="2680335" cy="860425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3.1</a:t>
            </a:r>
            <a:r>
              <a:rPr lang="zh-CN" altLang="en-US" b="1" dirty="0">
                <a:latin typeface="微软雅黑" panose="020B0503020204020204" pitchFamily="34" charset="-122"/>
                <a:cs typeface="微软雅黑" panose="020B0503020204020204" pitchFamily="34" charset="-122"/>
              </a:rPr>
              <a:t>打印预览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-60108" y="268351"/>
            <a:ext cx="138638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part3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320" y="1007745"/>
            <a:ext cx="10119995" cy="57232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860,&quot;width&quot;:8220}"/>
</p:tagLst>
</file>

<file path=ppt/theme/theme1.xml><?xml version="1.0" encoding="utf-8"?>
<a:theme xmlns:a="http://schemas.openxmlformats.org/drawingml/2006/main" name="销售技能培训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宽屏</PresentationFormat>
  <Paragraphs>60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 Rounded MT Bold</vt:lpstr>
      <vt:lpstr>Meiryo</vt:lpstr>
      <vt:lpstr>等线</vt:lpstr>
      <vt:lpstr>等线 Light</vt:lpstr>
      <vt:lpstr>宋体</vt:lpstr>
      <vt:lpstr>微软雅黑</vt:lpstr>
      <vt:lpstr>幼圆</vt:lpstr>
      <vt:lpstr>造字工房悦黑体验版常规体</vt:lpstr>
      <vt:lpstr>Arial</vt:lpstr>
      <vt:lpstr>Calibri</vt:lpstr>
      <vt:lpstr>销售技能培训​​</vt:lpstr>
      <vt:lpstr>阳西县义务教育阶段学校  招生入学报名操作指南</vt:lpstr>
      <vt:lpstr>PowerPoint 演示文稿</vt:lpstr>
      <vt:lpstr>1、各年级网址登录</vt:lpstr>
      <vt:lpstr>2.11  报名申请</vt:lpstr>
      <vt:lpstr>2.12  报名申请</vt:lpstr>
      <vt:lpstr>2.2入学申请—报名信息</vt:lpstr>
      <vt:lpstr>2.3入学申请—监护人信息</vt:lpstr>
      <vt:lpstr>2.4入学申请—证件采集</vt:lpstr>
      <vt:lpstr>3.1打印预览</vt:lpstr>
      <vt:lpstr>3.2结果查询</vt:lpstr>
      <vt:lpstr>3.3修改密码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晨雨</dc:creator>
  <cp:lastModifiedBy>cdk</cp:lastModifiedBy>
  <cp:revision>93</cp:revision>
  <cp:lastPrinted>2022-03-28T12:18:20Z</cp:lastPrinted>
  <dcterms:created xsi:type="dcterms:W3CDTF">2016-09-02T00:37:00Z</dcterms:created>
  <dcterms:modified xsi:type="dcterms:W3CDTF">2022-03-28T12:18:20Z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E2F94ACAC4E1465C9E439750EE35711A</vt:lpwstr>
  </property>
</Properties>
</file>